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85" r:id="rId4"/>
    <p:sldId id="301" r:id="rId5"/>
    <p:sldId id="302" r:id="rId6"/>
    <p:sldId id="304" r:id="rId7"/>
    <p:sldId id="303" r:id="rId8"/>
    <p:sldId id="305" r:id="rId9"/>
    <p:sldId id="287" r:id="rId10"/>
    <p:sldId id="286" r:id="rId11"/>
    <p:sldId id="306" r:id="rId12"/>
    <p:sldId id="310" r:id="rId13"/>
    <p:sldId id="308" r:id="rId14"/>
    <p:sldId id="307" r:id="rId15"/>
    <p:sldId id="309" r:id="rId16"/>
    <p:sldId id="300" r:id="rId17"/>
    <p:sldId id="312" r:id="rId18"/>
    <p:sldId id="311" r:id="rId1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96713"/>
    <a:srgbClr val="FFFF00"/>
    <a:srgbClr val="B3D3EA"/>
    <a:srgbClr val="78AD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10" autoAdjust="0"/>
    <p:restoredTop sz="95596" autoAdjust="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4FCD4B-B7E9-4FF8-8F6D-13B1AE1409A2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6E0376AE-5FFE-4D23-A826-691F53A6696C}">
      <dgm:prSet/>
      <dgm:spPr/>
      <dgm:t>
        <a:bodyPr/>
        <a:lstStyle/>
        <a:p>
          <a:pPr rtl="0"/>
          <a:r>
            <a:rPr lang="id-ID" b="1" dirty="0" smtClean="0"/>
            <a:t>Cost Benefit Analysis (CBA) – THE BASIC IDEA (1)</a:t>
          </a:r>
          <a:endParaRPr lang="en-US" b="1" dirty="0"/>
        </a:p>
      </dgm:t>
    </dgm:pt>
    <dgm:pt modelId="{BDFBF5E5-C5DC-452A-BCA0-ABEDA80FC5ED}" type="parTrans" cxnId="{300841CE-4009-48FE-8080-3EA0E1E4A79F}">
      <dgm:prSet/>
      <dgm:spPr/>
      <dgm:t>
        <a:bodyPr/>
        <a:lstStyle/>
        <a:p>
          <a:endParaRPr lang="id-ID"/>
        </a:p>
      </dgm:t>
    </dgm:pt>
    <dgm:pt modelId="{FDFDC09A-2A2A-4882-AE89-036B12BBEC84}" type="sibTrans" cxnId="{300841CE-4009-48FE-8080-3EA0E1E4A79F}">
      <dgm:prSet/>
      <dgm:spPr/>
      <dgm:t>
        <a:bodyPr/>
        <a:lstStyle/>
        <a:p>
          <a:endParaRPr lang="id-ID"/>
        </a:p>
      </dgm:t>
    </dgm:pt>
    <dgm:pt modelId="{EF24AA0E-D431-4F72-AAC2-19B6905BCCB9}" type="pres">
      <dgm:prSet presAssocID="{7E4FCD4B-B7E9-4FF8-8F6D-13B1AE1409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D0885DE-93EE-4702-B45B-BA0DEEF76925}" type="pres">
      <dgm:prSet presAssocID="{6E0376AE-5FFE-4D23-A826-691F53A6696C}" presName="parentText" presStyleLbl="node1" presStyleIdx="0" presStyleCnt="1" custLinFactNeighborY="-3091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EF575448-5D02-4747-BBAD-55C5BAE156FD}" type="presOf" srcId="{7E4FCD4B-B7E9-4FF8-8F6D-13B1AE1409A2}" destId="{EF24AA0E-D431-4F72-AAC2-19B6905BCCB9}" srcOrd="0" destOrd="0" presId="urn:microsoft.com/office/officeart/2005/8/layout/vList2"/>
    <dgm:cxn modelId="{5BCA65DA-F445-4591-B1A7-A762244CECB0}" type="presOf" srcId="{6E0376AE-5FFE-4D23-A826-691F53A6696C}" destId="{5D0885DE-93EE-4702-B45B-BA0DEEF76925}" srcOrd="0" destOrd="0" presId="urn:microsoft.com/office/officeart/2005/8/layout/vList2"/>
    <dgm:cxn modelId="{300841CE-4009-48FE-8080-3EA0E1E4A79F}" srcId="{7E4FCD4B-B7E9-4FF8-8F6D-13B1AE1409A2}" destId="{6E0376AE-5FFE-4D23-A826-691F53A6696C}" srcOrd="0" destOrd="0" parTransId="{BDFBF5E5-C5DC-452A-BCA0-ABEDA80FC5ED}" sibTransId="{FDFDC09A-2A2A-4882-AE89-036B12BBEC84}"/>
    <dgm:cxn modelId="{0278B4C8-D85C-4580-BA82-4058777DEA94}" type="presParOf" srcId="{EF24AA0E-D431-4F72-AAC2-19B6905BCCB9}" destId="{5D0885DE-93EE-4702-B45B-BA0DEEF76925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4F8965-0107-4196-A540-2D79239DE3FC}" type="doc">
      <dgm:prSet loTypeId="urn:microsoft.com/office/officeart/2005/8/layout/chevron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8EBB5068-1F12-4AB1-A828-CA9FC2B66139}">
      <dgm:prSet phldrT="[Text]"/>
      <dgm:spPr/>
      <dgm:t>
        <a:bodyPr/>
        <a:lstStyle/>
        <a:p>
          <a:r>
            <a:rPr lang="id-ID" dirty="0" smtClean="0">
              <a:solidFill>
                <a:srgbClr val="FF0000"/>
              </a:solidFill>
            </a:rPr>
            <a:t>1</a:t>
          </a:r>
          <a:endParaRPr lang="id-ID" dirty="0">
            <a:solidFill>
              <a:srgbClr val="FF0000"/>
            </a:solidFill>
          </a:endParaRPr>
        </a:p>
      </dgm:t>
    </dgm:pt>
    <dgm:pt modelId="{2B89DAF5-A47E-4E2E-A719-5727463F02C9}" type="parTrans" cxnId="{2649B3A3-0F12-442B-9CD1-F8F97D8610C8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5F94F4D0-8333-45A8-BE50-3CE9677D4E14}" type="sibTrans" cxnId="{2649B3A3-0F12-442B-9CD1-F8F97D8610C8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D7BAC40B-DF4E-445E-BC33-AD08D4B6BE3D}">
      <dgm:prSet phldrT="[Text]"/>
      <dgm:spPr/>
      <dgm:t>
        <a:bodyPr/>
        <a:lstStyle/>
        <a:p>
          <a:r>
            <a:rPr lang="en-US" dirty="0" err="1" smtClean="0">
              <a:solidFill>
                <a:srgbClr val="0000FF"/>
              </a:solidFill>
            </a:rPr>
            <a:t>Spesifikasi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secara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jelas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proyek</a:t>
          </a:r>
          <a:r>
            <a:rPr lang="en-US" dirty="0" smtClean="0">
              <a:solidFill>
                <a:srgbClr val="0000FF"/>
              </a:solidFill>
            </a:rPr>
            <a:t>/program yang </a:t>
          </a:r>
          <a:r>
            <a:rPr lang="en-US" dirty="0" err="1" smtClean="0">
              <a:solidFill>
                <a:srgbClr val="0000FF"/>
              </a:solidFill>
            </a:rPr>
            <a:t>akan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dianalisis</a:t>
          </a:r>
          <a:endParaRPr lang="id-ID" dirty="0">
            <a:solidFill>
              <a:srgbClr val="0000FF"/>
            </a:solidFill>
          </a:endParaRPr>
        </a:p>
      </dgm:t>
    </dgm:pt>
    <dgm:pt modelId="{57E31568-4361-4DCC-BC93-EB3969BBB381}" type="parTrans" cxnId="{DC547AD4-D708-4A8E-A05B-66C8F36C71C7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E294FCE2-CE88-49FF-8EB4-29D06B1393FF}" type="sibTrans" cxnId="{DC547AD4-D708-4A8E-A05B-66C8F36C71C7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3E4CE908-E2DD-40C9-92A6-AB7B171DE8D0}">
      <dgm:prSet phldrT="[Text]"/>
      <dgm:spPr/>
      <dgm:t>
        <a:bodyPr/>
        <a:lstStyle/>
        <a:p>
          <a:r>
            <a:rPr lang="id-ID" dirty="0" smtClean="0">
              <a:solidFill>
                <a:srgbClr val="FF0000"/>
              </a:solidFill>
            </a:rPr>
            <a:t>2</a:t>
          </a:r>
          <a:endParaRPr lang="id-ID" dirty="0">
            <a:solidFill>
              <a:srgbClr val="FF0000"/>
            </a:solidFill>
          </a:endParaRPr>
        </a:p>
      </dgm:t>
    </dgm:pt>
    <dgm:pt modelId="{9F5F7BD3-2944-4252-AFCB-44E3A9544237}" type="parTrans" cxnId="{FF556E7E-BA60-478B-94B6-640E199A7AA8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6383E519-5466-4D83-B329-00009BD1970D}" type="sibTrans" cxnId="{FF556E7E-BA60-478B-94B6-640E199A7AA8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7E697382-2DF0-4B7B-96F4-29F7E31E6F4F}">
      <dgm:prSet phldrT="[Text]"/>
      <dgm:spPr/>
      <dgm:t>
        <a:bodyPr/>
        <a:lstStyle/>
        <a:p>
          <a:r>
            <a:rPr lang="en-US" dirty="0" err="1" smtClean="0">
              <a:solidFill>
                <a:srgbClr val="0000FF"/>
              </a:solidFill>
            </a:rPr>
            <a:t>Deskripsi</a:t>
          </a:r>
          <a:r>
            <a:rPr lang="en-US" dirty="0" smtClean="0">
              <a:solidFill>
                <a:srgbClr val="0000FF"/>
              </a:solidFill>
            </a:rPr>
            <a:t> input </a:t>
          </a:r>
          <a:r>
            <a:rPr lang="en-US" dirty="0" err="1" smtClean="0">
              <a:solidFill>
                <a:srgbClr val="0000FF"/>
              </a:solidFill>
            </a:rPr>
            <a:t>dan</a:t>
          </a:r>
          <a:r>
            <a:rPr lang="en-US" dirty="0" smtClean="0">
              <a:solidFill>
                <a:srgbClr val="0000FF"/>
              </a:solidFill>
            </a:rPr>
            <a:t> output program </a:t>
          </a:r>
          <a:r>
            <a:rPr lang="en-US" dirty="0" err="1" smtClean="0">
              <a:solidFill>
                <a:srgbClr val="0000FF"/>
              </a:solidFill>
            </a:rPr>
            <a:t>secara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kuantitatif</a:t>
          </a:r>
          <a:r>
            <a:rPr lang="en-US" dirty="0" smtClean="0">
              <a:solidFill>
                <a:srgbClr val="0000FF"/>
              </a:solidFill>
            </a:rPr>
            <a:t> </a:t>
          </a:r>
          <a:endParaRPr lang="id-ID" dirty="0">
            <a:solidFill>
              <a:srgbClr val="0000FF"/>
            </a:solidFill>
          </a:endParaRPr>
        </a:p>
      </dgm:t>
    </dgm:pt>
    <dgm:pt modelId="{ED0C0C5F-018C-4B16-AE76-3007ADF95D9D}" type="parTrans" cxnId="{573DC4F8-2462-4786-87F8-4DD167665164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FC583903-3A86-423E-AF64-FFDF9830A3E4}" type="sibTrans" cxnId="{573DC4F8-2462-4786-87F8-4DD167665164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51F6AAEF-98CB-4485-88B2-235DF76E5B7E}">
      <dgm:prSet phldrT="[Text]"/>
      <dgm:spPr/>
      <dgm:t>
        <a:bodyPr/>
        <a:lstStyle/>
        <a:p>
          <a:r>
            <a:rPr lang="id-ID" dirty="0" smtClean="0">
              <a:solidFill>
                <a:srgbClr val="FF0000"/>
              </a:solidFill>
            </a:rPr>
            <a:t>3</a:t>
          </a:r>
          <a:endParaRPr lang="id-ID" dirty="0">
            <a:solidFill>
              <a:srgbClr val="FF0000"/>
            </a:solidFill>
          </a:endParaRPr>
        </a:p>
      </dgm:t>
    </dgm:pt>
    <dgm:pt modelId="{4CAC3F20-C150-4179-B2C0-FA6399F2AC67}" type="parTrans" cxnId="{9E3C9D5F-39D9-40C2-BEDA-80E3BE8AB292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587C5FFC-8992-4505-88E7-B09044E55118}" type="sibTrans" cxnId="{9E3C9D5F-39D9-40C2-BEDA-80E3BE8AB292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4E55E4A3-3C52-4A11-96B2-41D3AEB5D86F}">
      <dgm:prSet phldrT="[Text]"/>
      <dgm:spPr/>
      <dgm:t>
        <a:bodyPr/>
        <a:lstStyle/>
        <a:p>
          <a:r>
            <a:rPr lang="en-US" dirty="0" err="1" smtClean="0">
              <a:solidFill>
                <a:srgbClr val="0000FF"/>
              </a:solidFill>
            </a:rPr>
            <a:t>Estimasi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biaya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dan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manfaat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sosial</a:t>
          </a:r>
          <a:r>
            <a:rPr lang="en-US" dirty="0" smtClean="0">
              <a:solidFill>
                <a:srgbClr val="0000FF"/>
              </a:solidFill>
            </a:rPr>
            <a:t> </a:t>
          </a:r>
          <a:r>
            <a:rPr lang="en-US" dirty="0" err="1" smtClean="0">
              <a:solidFill>
                <a:srgbClr val="0000FF"/>
              </a:solidFill>
            </a:rPr>
            <a:t>dari</a:t>
          </a:r>
          <a:r>
            <a:rPr lang="en-US" dirty="0" smtClean="0">
              <a:solidFill>
                <a:srgbClr val="0000FF"/>
              </a:solidFill>
            </a:rPr>
            <a:t> input2 </a:t>
          </a:r>
          <a:r>
            <a:rPr lang="en-US" dirty="0" err="1" smtClean="0">
              <a:solidFill>
                <a:srgbClr val="0000FF"/>
              </a:solidFill>
            </a:rPr>
            <a:t>dan</a:t>
          </a:r>
          <a:r>
            <a:rPr lang="en-US" dirty="0" smtClean="0">
              <a:solidFill>
                <a:srgbClr val="0000FF"/>
              </a:solidFill>
            </a:rPr>
            <a:t> output2 </a:t>
          </a:r>
          <a:r>
            <a:rPr lang="en-US" dirty="0" err="1" smtClean="0">
              <a:solidFill>
                <a:srgbClr val="0000FF"/>
              </a:solidFill>
            </a:rPr>
            <a:t>tersebut</a:t>
          </a:r>
          <a:endParaRPr lang="id-ID" dirty="0">
            <a:solidFill>
              <a:srgbClr val="0000FF"/>
            </a:solidFill>
          </a:endParaRPr>
        </a:p>
      </dgm:t>
    </dgm:pt>
    <dgm:pt modelId="{1800FBD3-35A1-4368-8E15-75F17DA2CBE3}" type="parTrans" cxnId="{CCC4621F-3F8D-44EA-8F54-E929604CC677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75F00418-E55E-40B8-8D66-2F232CA289B5}" type="sibTrans" cxnId="{CCC4621F-3F8D-44EA-8F54-E929604CC677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E3CFFD6A-0B7A-4636-B8E0-9E76E9466D91}">
      <dgm:prSet/>
      <dgm:spPr/>
      <dgm:t>
        <a:bodyPr/>
        <a:lstStyle/>
        <a:p>
          <a:r>
            <a:rPr lang="id-ID" dirty="0" smtClean="0">
              <a:solidFill>
                <a:srgbClr val="FF0000"/>
              </a:solidFill>
            </a:rPr>
            <a:t>4</a:t>
          </a:r>
          <a:endParaRPr lang="id-ID" dirty="0">
            <a:solidFill>
              <a:srgbClr val="FF0000"/>
            </a:solidFill>
          </a:endParaRPr>
        </a:p>
      </dgm:t>
    </dgm:pt>
    <dgm:pt modelId="{BB3C3E34-66B7-455A-96B0-9908F785967E}" type="parTrans" cxnId="{40DE62E1-64A0-440B-BA1F-D209B35F1909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A9478F97-C0E3-4931-8DD7-F58453699320}" type="sibTrans" cxnId="{40DE62E1-64A0-440B-BA1F-D209B35F1909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BE86E31E-FD1D-4B73-A644-03AEA97C30C6}">
      <dgm:prSet/>
      <dgm:spPr/>
      <dgm:t>
        <a:bodyPr/>
        <a:lstStyle/>
        <a:p>
          <a:r>
            <a:rPr lang="en-US" dirty="0" err="1" smtClean="0">
              <a:solidFill>
                <a:srgbClr val="0000FF"/>
              </a:solidFill>
            </a:rPr>
            <a:t>Membandingkan</a:t>
          </a:r>
          <a:r>
            <a:rPr lang="en-US" dirty="0" smtClean="0">
              <a:solidFill>
                <a:srgbClr val="0000FF"/>
              </a:solidFill>
            </a:rPr>
            <a:t> biaya2 </a:t>
          </a:r>
          <a:r>
            <a:rPr lang="en-US" dirty="0" err="1" smtClean="0">
              <a:solidFill>
                <a:srgbClr val="0000FF"/>
              </a:solidFill>
            </a:rPr>
            <a:t>dan</a:t>
          </a:r>
          <a:r>
            <a:rPr lang="en-US" dirty="0" smtClean="0">
              <a:solidFill>
                <a:srgbClr val="0000FF"/>
              </a:solidFill>
            </a:rPr>
            <a:t> manfaat2 </a:t>
          </a:r>
          <a:r>
            <a:rPr lang="en-US" dirty="0" err="1" smtClean="0">
              <a:solidFill>
                <a:srgbClr val="0000FF"/>
              </a:solidFill>
            </a:rPr>
            <a:t>tersebut</a:t>
          </a:r>
          <a:r>
            <a:rPr lang="en-US" dirty="0" smtClean="0">
              <a:solidFill>
                <a:srgbClr val="0000FF"/>
              </a:solidFill>
            </a:rPr>
            <a:t>.</a:t>
          </a:r>
          <a:endParaRPr lang="id-ID" dirty="0">
            <a:solidFill>
              <a:srgbClr val="0000FF"/>
            </a:solidFill>
          </a:endParaRPr>
        </a:p>
      </dgm:t>
    </dgm:pt>
    <dgm:pt modelId="{F43F21A5-420A-4FA8-940C-713D9CBD285E}" type="parTrans" cxnId="{3E9F8740-E072-44C4-9F5A-D71A7F9D1925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74B9AFCC-B3D1-4A2C-A39A-2D8F01D8F422}" type="sibTrans" cxnId="{3E9F8740-E072-44C4-9F5A-D71A7F9D1925}">
      <dgm:prSet/>
      <dgm:spPr/>
      <dgm:t>
        <a:bodyPr/>
        <a:lstStyle/>
        <a:p>
          <a:endParaRPr lang="id-ID">
            <a:solidFill>
              <a:srgbClr val="0000FF"/>
            </a:solidFill>
          </a:endParaRPr>
        </a:p>
      </dgm:t>
    </dgm:pt>
    <dgm:pt modelId="{68F0CEA5-B73E-4954-9E29-0B153450EFFE}" type="pres">
      <dgm:prSet presAssocID="{3C4F8965-0107-4196-A540-2D79239DE3F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08CCB23-FD07-4346-BAD4-5042D5F83E62}" type="pres">
      <dgm:prSet presAssocID="{8EBB5068-1F12-4AB1-A828-CA9FC2B66139}" presName="composite" presStyleCnt="0"/>
      <dgm:spPr/>
    </dgm:pt>
    <dgm:pt modelId="{92DE31E3-B2FB-41F2-B471-044F4D59B790}" type="pres">
      <dgm:prSet presAssocID="{8EBB5068-1F12-4AB1-A828-CA9FC2B6613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91FFC48-421F-4A8B-8E34-2F6F1580BB8E}" type="pres">
      <dgm:prSet presAssocID="{8EBB5068-1F12-4AB1-A828-CA9FC2B6613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BF69429-41E8-40BE-8C0B-97DFCA14DB37}" type="pres">
      <dgm:prSet presAssocID="{5F94F4D0-8333-45A8-BE50-3CE9677D4E14}" presName="sp" presStyleCnt="0"/>
      <dgm:spPr/>
    </dgm:pt>
    <dgm:pt modelId="{33B4901F-3905-4541-9B47-76AFF58E0BDB}" type="pres">
      <dgm:prSet presAssocID="{3E4CE908-E2DD-40C9-92A6-AB7B171DE8D0}" presName="composite" presStyleCnt="0"/>
      <dgm:spPr/>
    </dgm:pt>
    <dgm:pt modelId="{B65D5079-09AB-46A2-A315-091E31C7BF9C}" type="pres">
      <dgm:prSet presAssocID="{3E4CE908-E2DD-40C9-92A6-AB7B171DE8D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AA558E4-4C78-4624-A366-B311F670E078}" type="pres">
      <dgm:prSet presAssocID="{3E4CE908-E2DD-40C9-92A6-AB7B171DE8D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B93DBF7-BC15-4325-960A-CCA06936E79E}" type="pres">
      <dgm:prSet presAssocID="{6383E519-5466-4D83-B329-00009BD1970D}" presName="sp" presStyleCnt="0"/>
      <dgm:spPr/>
    </dgm:pt>
    <dgm:pt modelId="{1B22E8CE-A8F6-4312-BAEC-91449EE9B4FB}" type="pres">
      <dgm:prSet presAssocID="{51F6AAEF-98CB-4485-88B2-235DF76E5B7E}" presName="composite" presStyleCnt="0"/>
      <dgm:spPr/>
    </dgm:pt>
    <dgm:pt modelId="{5DE51241-767B-47AA-B935-EC55E57599D7}" type="pres">
      <dgm:prSet presAssocID="{51F6AAEF-98CB-4485-88B2-235DF76E5B7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34997E0-8E69-47AC-870C-82D6F9DBDAEE}" type="pres">
      <dgm:prSet presAssocID="{51F6AAEF-98CB-4485-88B2-235DF76E5B7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9DD56EC-9717-4738-AEC2-23A6FCE62B41}" type="pres">
      <dgm:prSet presAssocID="{587C5FFC-8992-4505-88E7-B09044E55118}" presName="sp" presStyleCnt="0"/>
      <dgm:spPr/>
    </dgm:pt>
    <dgm:pt modelId="{61391887-F09B-4CBE-BC61-59727BC33453}" type="pres">
      <dgm:prSet presAssocID="{E3CFFD6A-0B7A-4636-B8E0-9E76E9466D91}" presName="composite" presStyleCnt="0"/>
      <dgm:spPr/>
    </dgm:pt>
    <dgm:pt modelId="{9B2C88C8-8A30-48C9-B7D8-E62C8ACAD8D7}" type="pres">
      <dgm:prSet presAssocID="{E3CFFD6A-0B7A-4636-B8E0-9E76E9466D9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E8ECD37-20EE-4371-B598-6BC2D0D197BB}" type="pres">
      <dgm:prSet presAssocID="{E3CFFD6A-0B7A-4636-B8E0-9E76E9466D9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E530D2A-A7CF-47FA-9551-D26B5BCE98A8}" type="presOf" srcId="{3E4CE908-E2DD-40C9-92A6-AB7B171DE8D0}" destId="{B65D5079-09AB-46A2-A315-091E31C7BF9C}" srcOrd="0" destOrd="0" presId="urn:microsoft.com/office/officeart/2005/8/layout/chevron2"/>
    <dgm:cxn modelId="{CCC4621F-3F8D-44EA-8F54-E929604CC677}" srcId="{51F6AAEF-98CB-4485-88B2-235DF76E5B7E}" destId="{4E55E4A3-3C52-4A11-96B2-41D3AEB5D86F}" srcOrd="0" destOrd="0" parTransId="{1800FBD3-35A1-4368-8E15-75F17DA2CBE3}" sibTransId="{75F00418-E55E-40B8-8D66-2F232CA289B5}"/>
    <dgm:cxn modelId="{3E9F8740-E072-44C4-9F5A-D71A7F9D1925}" srcId="{E3CFFD6A-0B7A-4636-B8E0-9E76E9466D91}" destId="{BE86E31E-FD1D-4B73-A644-03AEA97C30C6}" srcOrd="0" destOrd="0" parTransId="{F43F21A5-420A-4FA8-940C-713D9CBD285E}" sibTransId="{74B9AFCC-B3D1-4A2C-A39A-2D8F01D8F422}"/>
    <dgm:cxn modelId="{2649B3A3-0F12-442B-9CD1-F8F97D8610C8}" srcId="{3C4F8965-0107-4196-A540-2D79239DE3FC}" destId="{8EBB5068-1F12-4AB1-A828-CA9FC2B66139}" srcOrd="0" destOrd="0" parTransId="{2B89DAF5-A47E-4E2E-A719-5727463F02C9}" sibTransId="{5F94F4D0-8333-45A8-BE50-3CE9677D4E14}"/>
    <dgm:cxn modelId="{5BF92B09-1FED-4F9E-B3B4-730386B729BB}" type="presOf" srcId="{BE86E31E-FD1D-4B73-A644-03AEA97C30C6}" destId="{7E8ECD37-20EE-4371-B598-6BC2D0D197BB}" srcOrd="0" destOrd="0" presId="urn:microsoft.com/office/officeart/2005/8/layout/chevron2"/>
    <dgm:cxn modelId="{573DC4F8-2462-4786-87F8-4DD167665164}" srcId="{3E4CE908-E2DD-40C9-92A6-AB7B171DE8D0}" destId="{7E697382-2DF0-4B7B-96F4-29F7E31E6F4F}" srcOrd="0" destOrd="0" parTransId="{ED0C0C5F-018C-4B16-AE76-3007ADF95D9D}" sibTransId="{FC583903-3A86-423E-AF64-FFDF9830A3E4}"/>
    <dgm:cxn modelId="{9E3C9D5F-39D9-40C2-BEDA-80E3BE8AB292}" srcId="{3C4F8965-0107-4196-A540-2D79239DE3FC}" destId="{51F6AAEF-98CB-4485-88B2-235DF76E5B7E}" srcOrd="2" destOrd="0" parTransId="{4CAC3F20-C150-4179-B2C0-FA6399F2AC67}" sibTransId="{587C5FFC-8992-4505-88E7-B09044E55118}"/>
    <dgm:cxn modelId="{BCD9CF15-7F68-4516-80F5-E866CF9668A9}" type="presOf" srcId="{E3CFFD6A-0B7A-4636-B8E0-9E76E9466D91}" destId="{9B2C88C8-8A30-48C9-B7D8-E62C8ACAD8D7}" srcOrd="0" destOrd="0" presId="urn:microsoft.com/office/officeart/2005/8/layout/chevron2"/>
    <dgm:cxn modelId="{DC547AD4-D708-4A8E-A05B-66C8F36C71C7}" srcId="{8EBB5068-1F12-4AB1-A828-CA9FC2B66139}" destId="{D7BAC40B-DF4E-445E-BC33-AD08D4B6BE3D}" srcOrd="0" destOrd="0" parTransId="{57E31568-4361-4DCC-BC93-EB3969BBB381}" sibTransId="{E294FCE2-CE88-49FF-8EB4-29D06B1393FF}"/>
    <dgm:cxn modelId="{E2306452-CA12-4F20-9A3A-FFDB609C2838}" type="presOf" srcId="{D7BAC40B-DF4E-445E-BC33-AD08D4B6BE3D}" destId="{A91FFC48-421F-4A8B-8E34-2F6F1580BB8E}" srcOrd="0" destOrd="0" presId="urn:microsoft.com/office/officeart/2005/8/layout/chevron2"/>
    <dgm:cxn modelId="{32C2686D-5998-4DBF-950C-39D892B870F7}" type="presOf" srcId="{7E697382-2DF0-4B7B-96F4-29F7E31E6F4F}" destId="{1AA558E4-4C78-4624-A366-B311F670E078}" srcOrd="0" destOrd="0" presId="urn:microsoft.com/office/officeart/2005/8/layout/chevron2"/>
    <dgm:cxn modelId="{FF556E7E-BA60-478B-94B6-640E199A7AA8}" srcId="{3C4F8965-0107-4196-A540-2D79239DE3FC}" destId="{3E4CE908-E2DD-40C9-92A6-AB7B171DE8D0}" srcOrd="1" destOrd="0" parTransId="{9F5F7BD3-2944-4252-AFCB-44E3A9544237}" sibTransId="{6383E519-5466-4D83-B329-00009BD1970D}"/>
    <dgm:cxn modelId="{0064F4B1-E174-4DD6-ADFC-10DFD651E054}" type="presOf" srcId="{51F6AAEF-98CB-4485-88B2-235DF76E5B7E}" destId="{5DE51241-767B-47AA-B935-EC55E57599D7}" srcOrd="0" destOrd="0" presId="urn:microsoft.com/office/officeart/2005/8/layout/chevron2"/>
    <dgm:cxn modelId="{40DE62E1-64A0-440B-BA1F-D209B35F1909}" srcId="{3C4F8965-0107-4196-A540-2D79239DE3FC}" destId="{E3CFFD6A-0B7A-4636-B8E0-9E76E9466D91}" srcOrd="3" destOrd="0" parTransId="{BB3C3E34-66B7-455A-96B0-9908F785967E}" sibTransId="{A9478F97-C0E3-4931-8DD7-F58453699320}"/>
    <dgm:cxn modelId="{83A64248-283E-41C5-BA07-8D855DE6B4D8}" type="presOf" srcId="{8EBB5068-1F12-4AB1-A828-CA9FC2B66139}" destId="{92DE31E3-B2FB-41F2-B471-044F4D59B790}" srcOrd="0" destOrd="0" presId="urn:microsoft.com/office/officeart/2005/8/layout/chevron2"/>
    <dgm:cxn modelId="{2879450E-93EA-4819-9A2D-AAC9FAFDD2C1}" type="presOf" srcId="{3C4F8965-0107-4196-A540-2D79239DE3FC}" destId="{68F0CEA5-B73E-4954-9E29-0B153450EFFE}" srcOrd="0" destOrd="0" presId="urn:microsoft.com/office/officeart/2005/8/layout/chevron2"/>
    <dgm:cxn modelId="{606E4C6C-A94C-4DEE-BF68-B6269A70812D}" type="presOf" srcId="{4E55E4A3-3C52-4A11-96B2-41D3AEB5D86F}" destId="{934997E0-8E69-47AC-870C-82D6F9DBDAEE}" srcOrd="0" destOrd="0" presId="urn:microsoft.com/office/officeart/2005/8/layout/chevron2"/>
    <dgm:cxn modelId="{EDCD0EFE-9C20-4792-9D20-27942EE446E7}" type="presParOf" srcId="{68F0CEA5-B73E-4954-9E29-0B153450EFFE}" destId="{508CCB23-FD07-4346-BAD4-5042D5F83E62}" srcOrd="0" destOrd="0" presId="urn:microsoft.com/office/officeart/2005/8/layout/chevron2"/>
    <dgm:cxn modelId="{3A2F5C54-D538-4B90-A5B5-B90B941FDCA0}" type="presParOf" srcId="{508CCB23-FD07-4346-BAD4-5042D5F83E62}" destId="{92DE31E3-B2FB-41F2-B471-044F4D59B790}" srcOrd="0" destOrd="0" presId="urn:microsoft.com/office/officeart/2005/8/layout/chevron2"/>
    <dgm:cxn modelId="{3A1E0DAC-9C91-4093-B53A-D52DFAFD0E27}" type="presParOf" srcId="{508CCB23-FD07-4346-BAD4-5042D5F83E62}" destId="{A91FFC48-421F-4A8B-8E34-2F6F1580BB8E}" srcOrd="1" destOrd="0" presId="urn:microsoft.com/office/officeart/2005/8/layout/chevron2"/>
    <dgm:cxn modelId="{3FFE084E-D2A1-4531-ADDF-49432C4729BF}" type="presParOf" srcId="{68F0CEA5-B73E-4954-9E29-0B153450EFFE}" destId="{1BF69429-41E8-40BE-8C0B-97DFCA14DB37}" srcOrd="1" destOrd="0" presId="urn:microsoft.com/office/officeart/2005/8/layout/chevron2"/>
    <dgm:cxn modelId="{DE4B66CF-29D0-4D5A-B966-6277FF7EAFF5}" type="presParOf" srcId="{68F0CEA5-B73E-4954-9E29-0B153450EFFE}" destId="{33B4901F-3905-4541-9B47-76AFF58E0BDB}" srcOrd="2" destOrd="0" presId="urn:microsoft.com/office/officeart/2005/8/layout/chevron2"/>
    <dgm:cxn modelId="{2F3EA5B5-CB95-421B-99C7-CA9890CA238F}" type="presParOf" srcId="{33B4901F-3905-4541-9B47-76AFF58E0BDB}" destId="{B65D5079-09AB-46A2-A315-091E31C7BF9C}" srcOrd="0" destOrd="0" presId="urn:microsoft.com/office/officeart/2005/8/layout/chevron2"/>
    <dgm:cxn modelId="{046DA31B-1E16-4022-B11E-9583E356626B}" type="presParOf" srcId="{33B4901F-3905-4541-9B47-76AFF58E0BDB}" destId="{1AA558E4-4C78-4624-A366-B311F670E078}" srcOrd="1" destOrd="0" presId="urn:microsoft.com/office/officeart/2005/8/layout/chevron2"/>
    <dgm:cxn modelId="{DEC528A5-21AB-41A5-BFA2-4E5A7A348AD5}" type="presParOf" srcId="{68F0CEA5-B73E-4954-9E29-0B153450EFFE}" destId="{9B93DBF7-BC15-4325-960A-CCA06936E79E}" srcOrd="3" destOrd="0" presId="urn:microsoft.com/office/officeart/2005/8/layout/chevron2"/>
    <dgm:cxn modelId="{17E0CFC4-AB67-42DF-AB12-6CC3367BE07E}" type="presParOf" srcId="{68F0CEA5-B73E-4954-9E29-0B153450EFFE}" destId="{1B22E8CE-A8F6-4312-BAEC-91449EE9B4FB}" srcOrd="4" destOrd="0" presId="urn:microsoft.com/office/officeart/2005/8/layout/chevron2"/>
    <dgm:cxn modelId="{B275873E-2257-497B-B12C-99D373839B7E}" type="presParOf" srcId="{1B22E8CE-A8F6-4312-BAEC-91449EE9B4FB}" destId="{5DE51241-767B-47AA-B935-EC55E57599D7}" srcOrd="0" destOrd="0" presId="urn:microsoft.com/office/officeart/2005/8/layout/chevron2"/>
    <dgm:cxn modelId="{7B355278-5148-4998-B428-90D43F7663BB}" type="presParOf" srcId="{1B22E8CE-A8F6-4312-BAEC-91449EE9B4FB}" destId="{934997E0-8E69-47AC-870C-82D6F9DBDAEE}" srcOrd="1" destOrd="0" presId="urn:microsoft.com/office/officeart/2005/8/layout/chevron2"/>
    <dgm:cxn modelId="{134BDBA7-B033-467C-8877-12E579617086}" type="presParOf" srcId="{68F0CEA5-B73E-4954-9E29-0B153450EFFE}" destId="{69DD56EC-9717-4738-AEC2-23A6FCE62B41}" srcOrd="5" destOrd="0" presId="urn:microsoft.com/office/officeart/2005/8/layout/chevron2"/>
    <dgm:cxn modelId="{131C7137-C2AD-4960-BF4A-97CD4C081D93}" type="presParOf" srcId="{68F0CEA5-B73E-4954-9E29-0B153450EFFE}" destId="{61391887-F09B-4CBE-BC61-59727BC33453}" srcOrd="6" destOrd="0" presId="urn:microsoft.com/office/officeart/2005/8/layout/chevron2"/>
    <dgm:cxn modelId="{EB9A2CD0-F836-458D-96A7-CA3D979CEA8F}" type="presParOf" srcId="{61391887-F09B-4CBE-BC61-59727BC33453}" destId="{9B2C88C8-8A30-48C9-B7D8-E62C8ACAD8D7}" srcOrd="0" destOrd="0" presId="urn:microsoft.com/office/officeart/2005/8/layout/chevron2"/>
    <dgm:cxn modelId="{53380404-B89F-430B-93B3-0B1B594DC0B0}" type="presParOf" srcId="{61391887-F09B-4CBE-BC61-59727BC33453}" destId="{7E8ECD37-20EE-4371-B598-6BC2D0D197BB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9A0C1D-A523-4577-B856-D50DF2B4CC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07EBA6-8E86-4376-98D1-830CE3A27F72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18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CE24B-8621-480D-A7AE-B7F61DBDE47C}" type="slidenum">
              <a:rPr lang="en-US"/>
              <a:pPr/>
              <a:t>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648200"/>
            <a:ext cx="3124200" cy="704850"/>
          </a:xfrm>
        </p:spPr>
        <p:txBody>
          <a:bodyPr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578475"/>
            <a:ext cx="3124200" cy="44132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43600" y="350838"/>
            <a:ext cx="18288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0838"/>
            <a:ext cx="53340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3581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295400"/>
            <a:ext cx="3581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08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rds.yahoo.com/_ylt=A0S020lXvURJ2hwB0JajzbkF/SIG=12733dhaq/EXP=1229328087/**http:/www.flickr.com/photos/shadphotos/1311527517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21444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l"/>
            <a:r>
              <a:rPr lang="id-ID" b="1" dirty="0" smtClean="0">
                <a:solidFill>
                  <a:srgbClr val="FF0000"/>
                </a:solidFill>
              </a:rPr>
              <a:t>PENGENALAN KONSEP ANALISIS  BIAYA-MANFAAT DAN LINGKUNGAN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5572140"/>
            <a:ext cx="9144000" cy="1285860"/>
          </a:xfrm>
        </p:spPr>
        <p:txBody>
          <a:bodyPr/>
          <a:lstStyle/>
          <a:p>
            <a:pPr algn="l"/>
            <a:r>
              <a:rPr lang="id-ID" dirty="0" smtClean="0">
                <a:solidFill>
                  <a:srgbClr val="FF0000"/>
                </a:solidFill>
              </a:rPr>
              <a:t>PERTEMUAN 5</a:t>
            </a:r>
          </a:p>
          <a:p>
            <a:pPr algn="l"/>
            <a:r>
              <a:rPr lang="id-ID" dirty="0" smtClean="0">
                <a:solidFill>
                  <a:srgbClr val="FF0000"/>
                </a:solidFill>
              </a:rPr>
              <a:t>VALUASI EKONOMI SUMBERDAYA ALAM DAN LINGUNGAN</a:t>
            </a:r>
          </a:p>
          <a:p>
            <a:pPr algn="l"/>
            <a:r>
              <a:rPr lang="id-ID" dirty="0" smtClean="0">
                <a:solidFill>
                  <a:srgbClr val="FF0000"/>
                </a:solidFill>
              </a:rPr>
              <a:t>2011/2012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1571612"/>
            <a:ext cx="7058044" cy="445295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Dalam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menentukan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program/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harus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dilihat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secara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luas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sosial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tidak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hanya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individu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saja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sosial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tergolong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dalam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kategori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yang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dapat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dipasarkan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sehingga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termasuk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kategori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yang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berwujud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400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intangible benefits </a:t>
            </a:r>
            <a:r>
              <a:rPr lang="en-US" sz="2400" i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id-ID" sz="2400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intangible costs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  <a:endParaRPr lang="id-ID" sz="2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</a:pPr>
            <a:endParaRPr lang="id-ID" sz="2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Meskipun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yang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dapat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dipasarkan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sulit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dihitung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tetapi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harus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dipertimbangkan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dalam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perhitungan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suatu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proyek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(publik/sosial)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214290"/>
            <a:ext cx="8786842" cy="707264"/>
            <a:chOff x="0" y="0"/>
            <a:chExt cx="6934200" cy="707264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IDENTIFIKASI BIAYA DAN MANFAAT(1)</a:t>
              </a:r>
              <a:endParaRPr lang="en-US" sz="31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357298"/>
            <a:ext cx="7215238" cy="471490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id-ID" altLang="ko-KR" sz="28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Manfaat dlm CBA </a:t>
            </a:r>
            <a:r>
              <a:rPr lang="id-ID" altLang="ko-KR" sz="28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sosial yang </a:t>
            </a:r>
            <a:r>
              <a:rPr lang="id-ID" altLang="ko-KR" sz="28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harus diperhitungkan: manfaat langsung (primer), tidak langsung (sekunder), &amp; </a:t>
            </a:r>
            <a:r>
              <a:rPr lang="id-ID" altLang="ko-KR" sz="28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intangible.</a:t>
            </a:r>
          </a:p>
          <a:p>
            <a:pPr algn="just">
              <a:lnSpc>
                <a:spcPct val="80000"/>
              </a:lnSpc>
              <a:buNone/>
            </a:pP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en-US" sz="28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langsung</a:t>
            </a:r>
            <a:r>
              <a:rPr lang="en-US" sz="2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d-ID" sz="28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related to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tujuan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utama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proyek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yang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timbul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karena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meningkatnya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hasil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produktivitas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dengan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adanya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proyek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Mis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anfaat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langsung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proyek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pembangunan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dam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untuk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mengairi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sawah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adalah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kenaikan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hasil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sawah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karena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kenaikan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produktivitas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tanah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akibat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baiknya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pengairan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sawah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d-ID" sz="28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0" y="214290"/>
            <a:ext cx="8786842" cy="707264"/>
            <a:chOff x="0" y="0"/>
            <a:chExt cx="6934200" cy="707264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IDENTIFIKASI BIAYA DAN </a:t>
              </a:r>
              <a:r>
                <a:rPr lang="id-ID" sz="3100" b="1" kern="1200" dirty="0" smtClean="0"/>
                <a:t>MANFAAT(2)</a:t>
              </a:r>
              <a:endParaRPr lang="en-US" sz="3100" b="1" kern="12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1214422"/>
            <a:ext cx="1785918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id-ID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ANFAAT (1)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2000240"/>
            <a:ext cx="7072362" cy="4071966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8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langsung</a:t>
            </a:r>
            <a:r>
              <a:rPr lang="en-US" sz="2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yang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secara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langsung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disebabkan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adanya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proyek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atau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merup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hasil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sampingan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Dalam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hal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proyek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atas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langsungnya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adalah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kenaikan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produktivitas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tanah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luar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r>
              <a:rPr lang="id-ID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pengairan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dari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dam </a:t>
            </a:r>
            <a:r>
              <a:rPr lang="en-US" sz="28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tersebut</a:t>
            </a:r>
            <a:r>
              <a:rPr lang="en-US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0" y="214290"/>
            <a:ext cx="8786842" cy="707264"/>
            <a:chOff x="0" y="0"/>
            <a:chExt cx="6934200" cy="707264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IDENTIFIKASI BIAYA DAN </a:t>
              </a:r>
              <a:r>
                <a:rPr lang="id-ID" sz="3100" b="1" kern="1200" dirty="0" smtClean="0"/>
                <a:t>MANFAAT(3)</a:t>
              </a:r>
              <a:endParaRPr lang="en-US" sz="3100" b="1" kern="12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1214422"/>
            <a:ext cx="1785918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id-ID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ANFAAT (2)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1571612"/>
            <a:ext cx="7058044" cy="445295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i="1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intangible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dapat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ditentukan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berdasarkan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pengukuran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langsung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ataupun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berdasarkan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willingness to pay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</a:p>
          <a:p>
            <a:pPr algn="just">
              <a:lnSpc>
                <a:spcPct val="80000"/>
              </a:lnSpc>
            </a:pPr>
            <a:endParaRPr lang="id-ID" altLang="ko-KR" sz="2400" i="1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Pengukuran nilai moneter manfaat dapat dilakukan 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dengan pendekatan </a:t>
            </a:r>
            <a:r>
              <a:rPr lang="id-ID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shadow price 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(harga bayangan) 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teknik valuasi:</a:t>
            </a:r>
          </a:p>
          <a:p>
            <a:pPr marL="812800" indent="-812800" algn="just">
              <a:lnSpc>
                <a:spcPct val="80000"/>
              </a:lnSpc>
              <a:buNone/>
              <a:tabLst>
                <a:tab pos="363538" algn="l"/>
                <a:tab pos="812800" algn="l"/>
              </a:tabLst>
            </a:pP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	a. Pendekatan biaya kesehatan (</a:t>
            </a:r>
            <a:r>
              <a:rPr lang="id-ID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cost of illness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</a:rPr>
              <a:t>) 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  <a:sym typeface="Wingdings" pitchFamily="2" charset="2"/>
              </a:rPr>
              <a:t> dilihat dari penurunan biaya kesehatan </a:t>
            </a:r>
          </a:p>
          <a:p>
            <a:pPr marL="812800" indent="-812800" algn="just">
              <a:lnSpc>
                <a:spcPct val="80000"/>
              </a:lnSpc>
              <a:buNone/>
              <a:tabLst>
                <a:tab pos="363538" algn="l"/>
                <a:tab pos="812800" algn="l"/>
              </a:tabLst>
            </a:pP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  <a:sym typeface="Wingdings" pitchFamily="2" charset="2"/>
              </a:rPr>
              <a:t>	b. Pendekatan </a:t>
            </a:r>
            <a:r>
              <a:rPr lang="id-ID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  <a:sym typeface="Wingdings" pitchFamily="2" charset="2"/>
              </a:rPr>
              <a:t>human capital 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  <a:sym typeface="Wingdings" pitchFamily="2" charset="2"/>
              </a:rPr>
              <a:t> Nilai kehidupan yang berkaitan dengan </a:t>
            </a:r>
          </a:p>
          <a:p>
            <a:pPr marL="812800" indent="-812800" algn="just">
              <a:lnSpc>
                <a:spcPct val="80000"/>
              </a:lnSpc>
              <a:buNone/>
              <a:tabLst>
                <a:tab pos="363538" algn="l"/>
                <a:tab pos="812800" algn="l"/>
              </a:tabLst>
            </a:pP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  <a:sym typeface="Wingdings" pitchFamily="2" charset="2"/>
              </a:rPr>
              <a:t>	c.	Pendekatan Biaya perjalanan</a:t>
            </a:r>
          </a:p>
          <a:p>
            <a:pPr marL="812800" indent="-812800" algn="just">
              <a:lnSpc>
                <a:spcPct val="80000"/>
              </a:lnSpc>
              <a:buNone/>
              <a:tabLst>
                <a:tab pos="363538" algn="l"/>
                <a:tab pos="812800" algn="l"/>
              </a:tabLst>
            </a:pP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cs typeface="Verdana" pitchFamily="34" charset="0"/>
                <a:sym typeface="Wingdings" pitchFamily="2" charset="2"/>
              </a:rPr>
              <a:t>	d.  Pendekatan valuasi kontingensi (CVM)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0" y="214290"/>
            <a:ext cx="8786842" cy="707264"/>
            <a:chOff x="0" y="0"/>
            <a:chExt cx="6934200" cy="707264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IDENTIFIKASI BIAYA DAN </a:t>
              </a:r>
              <a:r>
                <a:rPr lang="id-ID" sz="3100" b="1" kern="1200" dirty="0" smtClean="0"/>
                <a:t>MANFAAT(4)</a:t>
              </a:r>
              <a:endParaRPr lang="en-US" sz="3100" b="1" kern="12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1214422"/>
            <a:ext cx="1785918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id-ID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ANFAAT (3)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1571612"/>
            <a:ext cx="7058044" cy="445295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Perhitungan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harus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dilakukan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dengan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memperhitungkan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alternatif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dari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penggunaan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sumber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ekonomi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Perhitungan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ini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harus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memasukkan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langsung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tidak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langsung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berhubungan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dengan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Misalnya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pengairan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area yang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menyebabkan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berkurangnya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pengairan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area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lain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Dalam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membuat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evaluasi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,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penurunan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produksi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tanah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dari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area lain 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yang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terpengaruh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harus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dimasukkan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ke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dalam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tersebut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0" y="214290"/>
            <a:ext cx="8786842" cy="707264"/>
            <a:chOff x="0" y="0"/>
            <a:chExt cx="6934200" cy="707264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IDENTIFIKASI BIAYA DAN </a:t>
              </a:r>
              <a:r>
                <a:rPr lang="id-ID" sz="3100" b="1" kern="1200" dirty="0" smtClean="0"/>
                <a:t>MANFAAT(4)</a:t>
              </a:r>
              <a:endParaRPr lang="en-US" sz="3100" b="1" kern="12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1214422"/>
            <a:ext cx="1785918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id-ID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IAYA (1)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1571612"/>
            <a:ext cx="7058044" cy="445295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sosial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dapat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diperkirakan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dengan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menggunakan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prinsip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i="1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oportunity</a:t>
            </a:r>
            <a:r>
              <a:rPr lang="en-US" altLang="ko-KR" sz="2400" i="1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cost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id-ID" altLang="ko-KR" sz="2400" i="1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Oportunity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cost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dalam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penggunaan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sumber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alam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merupakan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nilai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tertinggi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bagi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masyarakat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dari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berbagai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alternatif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penggunaan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sumber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daya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tersebut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Selain itu, juga bisa menggunakan pendekatan valuasi 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(mis. 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Averting behavior method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 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willingness to accept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(WTA).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0" y="214290"/>
            <a:ext cx="8786842" cy="707264"/>
            <a:chOff x="0" y="0"/>
            <a:chExt cx="6934200" cy="707264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IDENTIFIKASI BIAYA DAN </a:t>
              </a:r>
              <a:r>
                <a:rPr lang="id-ID" sz="3100" b="1" kern="1200" dirty="0" smtClean="0"/>
                <a:t>MANFAAT(6)</a:t>
              </a:r>
              <a:endParaRPr lang="en-US" sz="3100" b="1" kern="12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1214422"/>
            <a:ext cx="1785918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id-ID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IAYA (2)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794" y="1428736"/>
            <a:ext cx="6934200" cy="42672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Hampir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semua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mempunyai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umur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lebih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panjang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dari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satu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tahun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dan biaya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tersebut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tidak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diterima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seluruhnya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saa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 dan nilai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berbeda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-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selama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umur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bersangkutan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  <a:endParaRPr lang="id-ID" altLang="ko-KR" sz="26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en-US" altLang="ko-KR" sz="26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Karena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itu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timbul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masalah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dalam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hal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menilai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akan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diterima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waktu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akan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datang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Perbedaan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ini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karena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faktor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ketidakpastian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faktor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diskonto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,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biasanya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disamakan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dengan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tingkat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bunga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  <a:endParaRPr lang="en-US" sz="2600" dirty="0">
              <a:solidFill>
                <a:srgbClr val="00206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14290"/>
            <a:ext cx="6934200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</a:t>
              </a:r>
              <a:r>
                <a:rPr lang="id-ID" sz="3100" b="1" kern="1200" dirty="0" smtClean="0"/>
                <a:t>KONSEP NILAI UANG (1)</a:t>
              </a:r>
              <a:endParaRPr lang="en-US" sz="3100" b="1" kern="1200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428736"/>
            <a:ext cx="7286676" cy="42672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Hampir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semua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mempunyai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umur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lebih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panjang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dari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satu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tahun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dan biaya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tersebut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tidak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diterima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seluruhnya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saa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 dan nilai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berbeda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-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selama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umur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bersangkutan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  <a:endParaRPr lang="id-ID" altLang="ko-KR" sz="26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en-US" altLang="ko-KR" sz="12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Karena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itu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timbul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masalah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dalam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hal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menilai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akan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diterima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id-ID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waktu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akan</a:t>
            </a:r>
            <a:r>
              <a:rPr lang="en-US" altLang="ko-KR" sz="2600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datang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Perbedaan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tsb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karena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ada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faktor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ketidakpastian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faktor</a:t>
            </a:r>
            <a:r>
              <a:rPr lang="id-ID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diskonto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, yang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dapat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dijelaskan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dengan</a:t>
            </a:r>
            <a:r>
              <a:rPr lang="en-US" altLang="ko-KR" sz="26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konsep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nilai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uang</a:t>
            </a:r>
            <a:r>
              <a:rPr lang="id-ID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yang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akan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datang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(</a:t>
            </a:r>
            <a:r>
              <a:rPr lang="en-US" altLang="ko-KR" sz="26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future value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)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nilai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uang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600" dirty="0" err="1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sekarang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(</a:t>
            </a:r>
            <a:r>
              <a:rPr lang="en-US" altLang="ko-KR" sz="26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present value</a:t>
            </a: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).</a:t>
            </a:r>
            <a:endParaRPr lang="en-US" sz="2600" dirty="0">
              <a:solidFill>
                <a:srgbClr val="0000FF"/>
              </a:solidFill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214290"/>
            <a:ext cx="6934200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</a:t>
              </a:r>
              <a:r>
                <a:rPr lang="id-ID" sz="3100" b="1" kern="1200" dirty="0" smtClean="0"/>
                <a:t>KONSEP NILAI UANG (2)</a:t>
              </a:r>
              <a:endParaRPr lang="en-US" sz="3100" b="1" kern="1200" dirty="0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428736"/>
            <a:ext cx="7286676" cy="4267200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en-US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K</a:t>
            </a:r>
            <a:r>
              <a:rPr lang="id-ID" altLang="ko-KR" sz="26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ONSEP </a:t>
            </a:r>
            <a:r>
              <a:rPr lang="id-ID" altLang="ko-KR" sz="26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PRESENT VALUE</a:t>
            </a:r>
          </a:p>
          <a:p>
            <a:pPr algn="just"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Nilai uang yang akan diterima beberapa tahun yang akan datang nilainya tidak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sama dengan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apabila uang tersebut diterima saat ini. Nilai uang sekarang dapat dihitung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dengan menggunakan formula:</a:t>
            </a: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en-US" altLang="ko-KR" sz="12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214290"/>
            <a:ext cx="6934200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</a:t>
              </a:r>
              <a:r>
                <a:rPr lang="id-ID" sz="3100" b="1" kern="1200" dirty="0" smtClean="0"/>
                <a:t>KONSEP NILAI UANG (3)</a:t>
              </a:r>
              <a:endParaRPr lang="en-US" sz="3100" b="1" kern="1200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714752"/>
            <a:ext cx="2257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214290"/>
          <a:ext cx="8572528" cy="107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56" y="1905000"/>
            <a:ext cx="7058044" cy="42672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id-ID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nalisis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biaya-manfaat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ingkungan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(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CBA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mengacu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penilaian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ekonomi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terhadap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kebijakan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/atau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proyek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yang bertujuan untuk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meningkatkan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penyediaan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jasa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lingkungan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atau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pun penilaian ekonomi terhadap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tindakan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mungkin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mempengaruhi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lingkungan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kadang-kadang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negatif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  <a:endParaRPr lang="en-US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Analisis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lingkungan (sosial)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digunakan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untuk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mengevaluasi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penggunaan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sumber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daya agar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dapat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digunakan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secara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efisien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1285860"/>
            <a:ext cx="7148514" cy="521497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eknik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yang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digunakan dalam BCA adalah dengan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membandingkan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nilai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uang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monetary value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 antara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manfaat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benefits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dengan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biaya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(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costs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dalam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rangka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mengevaluasi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dan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/atau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memprioritaskan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 kebijakan/kegiatan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 </a:t>
            </a: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id-ID" altLang="ko-KR" sz="11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/>
            <a:r>
              <a:rPr lang="id-ID" sz="2600" dirty="0" smtClean="0">
                <a:solidFill>
                  <a:srgbClr val="002060"/>
                </a:solidFill>
              </a:rPr>
              <a:t>Analisis manfaat dan biaya merupakan alat bantu untuk membuat keputusan publik dengan mempertimbangkan kesejahteraan masyarakat.</a:t>
            </a:r>
            <a:endParaRPr lang="id-ID" altLang="ko-KR" sz="26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14290"/>
            <a:ext cx="6934200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THE BASIC IDEA (2)</a:t>
              </a:r>
              <a:endParaRPr lang="en-US" sz="3100" b="1" kern="1200" dirty="0"/>
            </a:p>
          </p:txBody>
        </p:sp>
      </p:grpSp>
      <p:pic>
        <p:nvPicPr>
          <p:cNvPr id="7" name="Picture 3" descr="Image Preview">
            <a:hlinkClick r:id="rId4"/>
          </p:cNvPr>
          <p:cNvPicPr>
            <a:picLocks noChangeArrowheads="1"/>
          </p:cNvPicPr>
          <p:nvPr/>
        </p:nvPicPr>
        <p:blipFill>
          <a:blip r:embed="rId5">
            <a:lum bright="24000" contrast="18000"/>
          </a:blip>
          <a:srcRect/>
          <a:stretch>
            <a:fillRect/>
          </a:stretch>
        </p:blipFill>
        <p:spPr bwMode="auto">
          <a:xfrm>
            <a:off x="3428992" y="3214686"/>
            <a:ext cx="335758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357298"/>
            <a:ext cx="7148514" cy="521497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CBA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sektor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publik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dapat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dianalogikan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seperti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analisis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untung-rugi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pada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suatu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perusahaan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id-ID" sz="20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Analisis biaya-manfaat lingkungan (CBA sosial) berkaitan dengan bagaimana mengembangkan cara-cara sistematis dalam menganalisis biaya dan manfaat ketika harga pasar tidak mencerminkan biaya dan manfaat sesungguhnya (sosial).</a:t>
            </a:r>
          </a:p>
          <a:p>
            <a:pPr algn="just">
              <a:lnSpc>
                <a:spcPct val="80000"/>
              </a:lnSpc>
            </a:pPr>
            <a:endParaRPr lang="id-ID" sz="2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ini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analisis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manfaat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merupakan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utama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dalam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membuat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evaluasi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atau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proyek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untuk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kepentingan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publik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seperti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manajemen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sumber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daya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alam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id-ID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pengembangan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sumber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alternatif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(Field, 1994).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214290"/>
            <a:ext cx="8072462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APLIKASI PADA LINGKUNGAN (1)</a:t>
              </a:r>
              <a:endParaRPr lang="en-US" sz="3100" b="1" kern="12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794" y="1643050"/>
            <a:ext cx="6934200" cy="471490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id-ID" altLang="ko-KR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Aplikasi CBA pada kebijakan/permasalahan lingkungan berkaitan erat dengan eksternalitas (</a:t>
            </a:r>
            <a:r>
              <a:rPr lang="id-ID" altLang="ko-KR" sz="20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third party</a:t>
            </a:r>
            <a:r>
              <a:rPr lang="id-ID" altLang="ko-KR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 – eksternalitas positif (manfaat sosial) dan negatif (biaya sosial) </a:t>
            </a:r>
            <a:r>
              <a:rPr lang="id-ID" altLang="ko-KR" sz="20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id-ID" altLang="ko-KR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 </a:t>
            </a:r>
            <a:r>
              <a:rPr lang="id-ID" altLang="ko-KR" sz="20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sejauh mana suatu proyek dianggap layak/efisien dengan memperhitung biaya dan manfaat sosial.</a:t>
            </a:r>
          </a:p>
          <a:p>
            <a:pPr algn="just">
              <a:lnSpc>
                <a:spcPct val="80000"/>
              </a:lnSpc>
            </a:pPr>
            <a:endParaRPr lang="id-ID" sz="2000" dirty="0" smtClean="0">
              <a:solidFill>
                <a:srgbClr val="0000FF"/>
              </a:solidFill>
              <a:latin typeface="Verdana" pitchFamily="34" charset="0"/>
              <a:ea typeface="굴림" charset="-127"/>
              <a:sym typeface="Wingdings" pitchFamily="2" charset="2"/>
            </a:endParaRPr>
          </a:p>
          <a:p>
            <a:pPr algn="just">
              <a:lnSpc>
                <a:spcPct val="80000"/>
              </a:lnSpc>
            </a:pPr>
            <a:r>
              <a:rPr lang="id-ID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Ini berarti, aplikasi CBA dalam sektor publik juga harus mempertimbangkan beberapa aspek terkait </a:t>
            </a:r>
            <a:r>
              <a:rPr lang="id-ID" sz="20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social benefit </a:t>
            </a:r>
            <a:r>
              <a:rPr lang="id-ID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(</a:t>
            </a:r>
            <a:r>
              <a:rPr lang="id-ID" sz="20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social welfare function</a:t>
            </a:r>
            <a:r>
              <a:rPr lang="id-ID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) dan lingkungan.</a:t>
            </a:r>
          </a:p>
          <a:p>
            <a:pPr algn="just">
              <a:lnSpc>
                <a:spcPct val="80000"/>
              </a:lnSpc>
            </a:pPr>
            <a:endParaRPr lang="id-ID" sz="2000" dirty="0" smtClean="0">
              <a:solidFill>
                <a:srgbClr val="002060"/>
              </a:solidFill>
              <a:latin typeface="Verdana" pitchFamily="34" charset="0"/>
              <a:ea typeface="굴림" charset="-127"/>
              <a:sym typeface="Wingdings" pitchFamily="2" charset="2"/>
            </a:endParaRPr>
          </a:p>
          <a:p>
            <a:pPr algn="just">
              <a:lnSpc>
                <a:spcPct val="80000"/>
              </a:lnSpc>
            </a:pPr>
            <a:r>
              <a:rPr lang="id-ID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Secara terinci, aspek tersebut  mempertimbangkan dampak penerapan program 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secara langsung (</a:t>
            </a:r>
            <a:r>
              <a:rPr lang="id-ID" sz="20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direct impact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), tidak langsung (</a:t>
            </a:r>
            <a:r>
              <a:rPr lang="id-ID" sz="20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indirect impact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), faktor eksternalitas, ketidakpastin (</a:t>
            </a:r>
            <a:r>
              <a:rPr lang="id-ID" sz="20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uncertainty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), resiko (</a:t>
            </a:r>
            <a:r>
              <a:rPr lang="id-ID" sz="20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risk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), dan </a:t>
            </a:r>
            <a:r>
              <a:rPr lang="id-ID" sz="20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shadow price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.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0" y="214290"/>
            <a:ext cx="8072462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APLIKASI PADA LINGKUNGAN (2)</a:t>
              </a:r>
              <a:endParaRPr lang="en-US" sz="3100" b="1" kern="12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794" y="1643050"/>
            <a:ext cx="6934200" cy="471490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endParaRPr lang="id-ID" sz="2000" dirty="0" smtClean="0">
              <a:solidFill>
                <a:srgbClr val="002060"/>
              </a:solidFill>
              <a:latin typeface="Verdana" pitchFamily="34" charset="0"/>
              <a:ea typeface="굴림" charset="-127"/>
              <a:sym typeface="Wingdings" pitchFamily="2" charset="2"/>
            </a:endParaRPr>
          </a:p>
          <a:p>
            <a:pPr algn="just">
              <a:lnSpc>
                <a:spcPct val="80000"/>
              </a:lnSpc>
            </a:pPr>
            <a:r>
              <a:rPr lang="id-ID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Dalam mengapalikasikan CBA dalam konteks lingkungan (kebijakan publik/sosial) perlu mempertimbangkan</a:t>
            </a:r>
            <a:r>
              <a:rPr lang="en-US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endParaRPr lang="id-ID" sz="2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buNone/>
            </a:pPr>
            <a:endParaRPr lang="id-ID" sz="2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id-ID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(a)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Bila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output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input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dijual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pasar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harga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pasar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tidak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berlaku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mis.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untuk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udara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bersih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untuk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keselamatan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kehidupan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atau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untuk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pelestarian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padang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gurun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dalam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keadaan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alami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d-ID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 pendekatan apa yang tepat digunakan  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alternatif: </a:t>
            </a:r>
            <a:r>
              <a:rPr lang="id-ID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teknik/metode valuasi 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atau </a:t>
            </a:r>
            <a:r>
              <a:rPr lang="id-ID" sz="2000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opportunity cost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d-ID" sz="20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 algn="just">
              <a:lnSpc>
                <a:spcPct val="80000"/>
              </a:lnSpc>
              <a:buNone/>
            </a:pP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(b) 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Kemungkinan adanya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kegagalan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pasar</a:t>
            </a:r>
            <a:r>
              <a:rPr lang="id-ID" sz="20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214290"/>
            <a:ext cx="8072462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APLIKASI PADA LINGKUNGAN (3)</a:t>
              </a:r>
              <a:endParaRPr lang="en-US" sz="3100" b="1" kern="1200" dirty="0"/>
            </a:p>
          </p:txBody>
        </p:sp>
      </p:grpSp>
      <p:pic>
        <p:nvPicPr>
          <p:cNvPr id="7" name="Picture 5" descr="http://esl.vcc.ca/eslvoc/ESLWEB/Money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5286389"/>
            <a:ext cx="2571736" cy="1614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794" y="1285860"/>
            <a:ext cx="6934200" cy="462439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d-ID" sz="2400" dirty="0" smtClean="0">
                <a:solidFill>
                  <a:srgbClr val="002060"/>
                </a:solidFill>
              </a:rPr>
              <a:t>Tahapan penting yang harus diperhatikan dalam aplikasi CBA</a:t>
            </a:r>
            <a:endParaRPr lang="en-US" sz="2400" dirty="0">
              <a:solidFill>
                <a:srgbClr val="002060"/>
              </a:solidFill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214290"/>
            <a:ext cx="8072462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APLIKASI PADA LINGKUNGAN (1)</a:t>
              </a:r>
              <a:endParaRPr lang="en-US" sz="3100" b="1" kern="1200" dirty="0"/>
            </a:p>
          </p:txBody>
        </p:sp>
      </p:grp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785918" y="2214554"/>
          <a:ext cx="6900882" cy="4033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32" y="714356"/>
            <a:ext cx="6934200" cy="687374"/>
          </a:xfrm>
        </p:spPr>
        <p:txBody>
          <a:bodyPr/>
          <a:lstStyle/>
          <a:p>
            <a:r>
              <a:rPr lang="id-ID" sz="2800" dirty="0" smtClean="0">
                <a:solidFill>
                  <a:srgbClr val="0000FF"/>
                </a:solidFill>
              </a:rPr>
              <a:t>Tahapan BCA: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428736"/>
            <a:ext cx="7429520" cy="5429264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AutoNum type="arabicPeriod"/>
            </a:pP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endefinisikan proyek/kebijakan yang akan di evaluasi </a:t>
            </a:r>
            <a:r>
              <a:rPr lang="id-ID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the analyst must recognize whose welfare is being considered and</a:t>
            </a:r>
            <a:r>
              <a:rPr lang="id-ID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the time period in question.</a:t>
            </a:r>
            <a:endParaRPr lang="id-ID" altLang="ko-KR" sz="2400" dirty="0" smtClean="0">
              <a:solidFill>
                <a:srgbClr val="0000FF"/>
              </a:solidFill>
              <a:latin typeface="Verdana" pitchFamily="34" charset="0"/>
              <a:ea typeface="굴림" charset="-127"/>
            </a:endParaRPr>
          </a:p>
          <a:p>
            <a:pPr marL="457200" indent="-457200">
              <a:lnSpc>
                <a:spcPct val="80000"/>
              </a:lnSpc>
              <a:buAutoNum type="arabicPeriod"/>
            </a:pPr>
            <a:endParaRPr lang="en-US" altLang="ko-KR" sz="2400" dirty="0" smtClean="0">
              <a:solidFill>
                <a:srgbClr val="0000FF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2. Mengidentifikasi dampak dari proyek/ kebijakan</a:t>
            </a:r>
          </a:p>
          <a:p>
            <a:pPr>
              <a:lnSpc>
                <a:spcPct val="80000"/>
              </a:lnSpc>
              <a:buNone/>
            </a:pPr>
            <a:endParaRPr lang="en-US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3. Penilaian dampak </a:t>
            </a:r>
            <a:r>
              <a:rPr lang="id-ID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Value the impact of a specific action in terms</a:t>
            </a:r>
            <a:r>
              <a:rPr lang="id-ID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of its marginal social cost or marginal social benefit</a:t>
            </a:r>
            <a:r>
              <a:rPr lang="id-ID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id-ID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 tujuannya untuk mendapatkan nilai ekonomi sesungguhnya (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true economic value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) dari dampak suatu kebijakan/proyek</a:t>
            </a: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0"/>
            <a:ext cx="6934200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KEY STAGES (1) </a:t>
              </a:r>
              <a:endParaRPr lang="en-US" sz="31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32" y="714356"/>
            <a:ext cx="6934200" cy="687374"/>
          </a:xfrm>
        </p:spPr>
        <p:txBody>
          <a:bodyPr/>
          <a:lstStyle/>
          <a:p>
            <a:r>
              <a:rPr lang="id-ID" sz="2800" dirty="0" smtClean="0">
                <a:solidFill>
                  <a:srgbClr val="0000FF"/>
                </a:solidFill>
              </a:rPr>
              <a:t>Tahapan </a:t>
            </a:r>
            <a:r>
              <a:rPr lang="id-ID" sz="2800" dirty="0" smtClean="0">
                <a:solidFill>
                  <a:srgbClr val="0000FF"/>
                </a:solidFill>
              </a:rPr>
              <a:t>BCA (2):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428736"/>
            <a:ext cx="7429520" cy="542926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4. </a:t>
            </a:r>
            <a:r>
              <a:rPr lang="id-ID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D</a:t>
            </a:r>
            <a:r>
              <a:rPr lang="en-US" altLang="ko-KR" sz="2400" i="1" dirty="0" err="1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iscounting</a:t>
            </a:r>
            <a:r>
              <a:rPr lang="en-US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setiap nilai manfaat dan biaya </a:t>
            </a:r>
            <a:r>
              <a:rPr lang="id-ID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For this reason all costs and benefits must be</a:t>
            </a:r>
            <a:r>
              <a:rPr lang="id-ID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discounted to reflect present values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 Rp 1000 saat ini akan berbedaa nilainya dengan Rp 1000 10 tahun yang akan datang </a:t>
            </a:r>
            <a:r>
              <a:rPr lang="id-ID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A discount rate is used to translate future values into</a:t>
            </a:r>
            <a:r>
              <a:rPr lang="id-ID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present values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.</a:t>
            </a:r>
            <a:endParaRPr lang="id-ID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endParaRPr lang="en-US" altLang="ko-KR" sz="2400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5. Menghitung kriteria kelayakan, terutama </a:t>
            </a:r>
            <a:r>
              <a:rPr lang="en-US" altLang="ko-KR" sz="24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Net Present Value </a:t>
            </a:r>
            <a:r>
              <a:rPr lang="id-ID" altLang="ko-KR" sz="2400" i="1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(NPV) </a:t>
            </a:r>
          </a:p>
          <a:p>
            <a:pPr>
              <a:lnSpc>
                <a:spcPct val="80000"/>
              </a:lnSpc>
              <a:buNone/>
            </a:pPr>
            <a:endParaRPr lang="id-ID" altLang="ko-KR" sz="2400" i="1" dirty="0" smtClean="0">
              <a:solidFill>
                <a:srgbClr val="0000FF"/>
              </a:solidFill>
              <a:latin typeface="Verdana" pitchFamily="34" charset="0"/>
              <a:ea typeface="굴림" charset="-127"/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6</a:t>
            </a:r>
            <a:r>
              <a:rPr lang="id-ID" altLang="ko-KR" sz="2400" i="1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. 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Melakukan analisis sensitivitas </a:t>
            </a:r>
            <a:r>
              <a:rPr lang="id-ID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en-US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refers to "recalculating</a:t>
            </a:r>
            <a:r>
              <a:rPr lang="id-ID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rgbClr val="0000FF"/>
                </a:solidFill>
                <a:latin typeface="Verdana" pitchFamily="34" charset="0"/>
                <a:ea typeface="굴림" charset="-127"/>
              </a:rPr>
              <a:t>NPV when the values of certain key parameters are changed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id-ID" altLang="ko-KR" sz="2400" dirty="0" smtClean="0">
                <a:solidFill>
                  <a:srgbClr val="FF000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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  <a:sym typeface="Wingdings" pitchFamily="2" charset="2"/>
              </a:rPr>
              <a:t> memperhitungkan adanya </a:t>
            </a:r>
            <a:r>
              <a:rPr lang="en-US" altLang="ko-KR" sz="2400" i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uncertainty</a:t>
            </a:r>
            <a:r>
              <a:rPr lang="id-ID" altLang="ko-KR" sz="24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(ketidakpastian)</a:t>
            </a:r>
            <a:endParaRPr lang="en-US" sz="2400" dirty="0">
              <a:solidFill>
                <a:srgbClr val="00206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6934200" cy="707264"/>
            <a:chOff x="0" y="0"/>
            <a:chExt cx="6934200" cy="707264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34200" cy="70726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4526" y="34526"/>
              <a:ext cx="6865148" cy="638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100" b="1" kern="1200" dirty="0" smtClean="0"/>
                <a:t>CBA – KEY STAGES (2) </a:t>
              </a:r>
              <a:endParaRPr lang="en-US" sz="31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2">
      <a:dk1>
        <a:srgbClr val="4D4D4D"/>
      </a:dk1>
      <a:lt1>
        <a:srgbClr val="FFFFFF"/>
      </a:lt1>
      <a:dk2>
        <a:srgbClr val="4D4D4D"/>
      </a:dk2>
      <a:lt2>
        <a:srgbClr val="015802"/>
      </a:lt2>
      <a:accent1>
        <a:srgbClr val="016E01"/>
      </a:accent1>
      <a:accent2>
        <a:srgbClr val="019003"/>
      </a:accent2>
      <a:accent3>
        <a:srgbClr val="FFFFFF"/>
      </a:accent3>
      <a:accent4>
        <a:srgbClr val="404040"/>
      </a:accent4>
      <a:accent5>
        <a:srgbClr val="AABAAA"/>
      </a:accent5>
      <a:accent6>
        <a:srgbClr val="018202"/>
      </a:accent6>
      <a:hlink>
        <a:srgbClr val="01A60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E1E600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506</TotalTime>
  <Words>1228</Words>
  <Application>Microsoft Office PowerPoint</Application>
  <PresentationFormat>On-screen Show (4:3)</PresentationFormat>
  <Paragraphs>126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powerpoint-template</vt:lpstr>
      <vt:lpstr>PENGENALAN KONSEP ANALISIS  BIAYA-MANFAAT DAN LINGKUNGAN</vt:lpstr>
      <vt:lpstr>Slide 2</vt:lpstr>
      <vt:lpstr>Slide 3</vt:lpstr>
      <vt:lpstr>Slide 4</vt:lpstr>
      <vt:lpstr>Slide 5</vt:lpstr>
      <vt:lpstr>Slide 6</vt:lpstr>
      <vt:lpstr>Slide 7</vt:lpstr>
      <vt:lpstr>Tahapan BCA:</vt:lpstr>
      <vt:lpstr>Tahapan BCA (2):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TOSHIBA</dc:creator>
  <cp:lastModifiedBy>TOSHIBA</cp:lastModifiedBy>
  <cp:revision>57</cp:revision>
  <dcterms:created xsi:type="dcterms:W3CDTF">2012-03-13T07:44:49Z</dcterms:created>
  <dcterms:modified xsi:type="dcterms:W3CDTF">2012-03-14T13:06:31Z</dcterms:modified>
</cp:coreProperties>
</file>